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399" r:id="rId2"/>
    <p:sldId id="400" r:id="rId3"/>
    <p:sldId id="401" r:id="rId4"/>
    <p:sldId id="388" r:id="rId5"/>
    <p:sldId id="390" r:id="rId6"/>
    <p:sldId id="392" r:id="rId7"/>
    <p:sldId id="393" r:id="rId8"/>
    <p:sldId id="394" r:id="rId9"/>
    <p:sldId id="395" r:id="rId10"/>
    <p:sldId id="396" r:id="rId11"/>
    <p:sldId id="380" r:id="rId12"/>
  </p:sldIdLst>
  <p:sldSz cx="9144000" cy="6858000" type="screen4x3"/>
  <p:notesSz cx="6662738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CC0000"/>
    <a:srgbClr val="0066FF"/>
    <a:srgbClr val="66FF33"/>
    <a:srgbClr val="FF3300"/>
    <a:srgbClr val="969696"/>
    <a:srgbClr val="5F5F5F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203" autoAdjust="0"/>
  </p:normalViewPr>
  <p:slideViewPr>
    <p:cSldViewPr snapToGrid="0">
      <p:cViewPr>
        <p:scale>
          <a:sx n="100" d="100"/>
          <a:sy n="100" d="100"/>
        </p:scale>
        <p:origin x="-516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220" y="-96"/>
      </p:cViewPr>
      <p:guideLst>
        <p:guide orient="horz" pos="3127"/>
        <p:guide pos="209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nl-NL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5075" y="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nl-NL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nl-NL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5075" y="942975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FA261E6-B653-48E1-8741-189887455FF5}" type="slidenum">
              <a:rPr lang="nl-NL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nl-NL"/>
          </a:p>
        </p:txBody>
      </p:sp>
      <p:sp>
        <p:nvSpPr>
          <p:cNvPr id="829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775075" y="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nl-NL"/>
          </a:p>
        </p:txBody>
      </p:sp>
      <p:sp>
        <p:nvSpPr>
          <p:cNvPr id="14340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49313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8473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829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nl-NL"/>
          </a:p>
        </p:txBody>
      </p:sp>
      <p:sp>
        <p:nvSpPr>
          <p:cNvPr id="829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5075" y="9429750"/>
            <a:ext cx="28876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025CCDE2-58E2-4219-AD37-1398B4AEFFAE}" type="slidenum">
              <a:rPr lang="nl-NL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MS PGothic" pitchFamily="34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686550"/>
            <a:ext cx="4502150" cy="171450"/>
          </a:xfrm>
          <a:prstGeom prst="rect">
            <a:avLst/>
          </a:prstGeom>
          <a:solidFill>
            <a:srgbClr val="C80025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nl-NL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92650" y="6686550"/>
            <a:ext cx="4451350" cy="171450"/>
          </a:xfrm>
          <a:prstGeom prst="rect">
            <a:avLst/>
          </a:prstGeom>
          <a:solidFill>
            <a:srgbClr val="C80025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nl-NL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0" y="2089150"/>
            <a:ext cx="9144000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0" y="4762500"/>
            <a:ext cx="9144000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6442075"/>
            <a:ext cx="4383087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614363"/>
            <a:ext cx="50165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6213" y="6096000"/>
            <a:ext cx="119538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6213" y="6096000"/>
            <a:ext cx="119538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35000" y="4876800"/>
            <a:ext cx="3975100" cy="533400"/>
          </a:xfrm>
        </p:spPr>
        <p:txBody>
          <a:bodyPr lIns="92075" tIns="46038" rIns="92075" bIns="46038"/>
          <a:lstStyle>
            <a:lvl1pPr algn="r">
              <a:defRPr sz="1800"/>
            </a:lvl1pPr>
          </a:lstStyle>
          <a:p>
            <a:r>
              <a:rPr lang="en-US"/>
              <a:t>Klik om het opmaakprofiel te bewerken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62475" y="4864100"/>
            <a:ext cx="4267200" cy="533400"/>
          </a:xfrm>
        </p:spPr>
        <p:txBody>
          <a:bodyPr lIns="92075" tIns="46038" rIns="92075" bIns="46038" anchor="ctr"/>
          <a:lstStyle>
            <a:lvl1pPr marL="0" indent="0">
              <a:buFont typeface="Times" pitchFamily="-106" charset="0"/>
              <a:buNone/>
              <a:defRPr sz="1600"/>
            </a:lvl1pPr>
          </a:lstStyle>
          <a:p>
            <a:r>
              <a:rPr lang="en-US"/>
              <a:t>Klik om het opmaakprofiel van de modelondertitel te bewerken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1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7AA6C-D147-4AAB-9565-487CC2FAC08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D4EFD-8C03-4055-820D-3722D985F0D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9863" y="1168400"/>
            <a:ext cx="1943100" cy="4973638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168400"/>
            <a:ext cx="5681663" cy="4973638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AA0FA-476D-4ED5-9167-EC396CC789F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2150" y="1168400"/>
            <a:ext cx="7770813" cy="68897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2085975"/>
            <a:ext cx="3810000" cy="40560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2085975"/>
            <a:ext cx="3810000" cy="4056063"/>
          </a:xfr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20BE1E-3D9D-4816-8B08-A4B2700D847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en vier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692150" y="1168400"/>
            <a:ext cx="7770813" cy="68897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>
          <a:xfrm>
            <a:off x="685800" y="2085975"/>
            <a:ext cx="3810000" cy="19510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2085975"/>
            <a:ext cx="3810000" cy="19510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685800" y="4189413"/>
            <a:ext cx="3810000" cy="19526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8200" y="4189413"/>
            <a:ext cx="3810000" cy="19526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AB0343-173A-4BC9-9A34-12872BA3BE2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2150" y="1168400"/>
            <a:ext cx="7770813" cy="68897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2085975"/>
            <a:ext cx="3810000" cy="40560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2085975"/>
            <a:ext cx="3810000" cy="19510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4189413"/>
            <a:ext cx="3810000" cy="19526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F97E3E2-0CD2-4856-A052-78BFA8AB61EF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3F3A4A-9965-42AC-A001-8DB4D3B661ED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0844F-C599-428A-A207-01A860632E6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85975"/>
            <a:ext cx="3810000" cy="4056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85975"/>
            <a:ext cx="3810000" cy="4056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7BD573-B58E-4D44-BFA3-D80F7291086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3C9281-9850-4CF6-A238-9C156BBD51E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41A2A7-4E56-4677-899E-A332E7F4F3E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DB24E-154B-43FA-B159-CD6A67A3EA1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3B3A42-03B8-43BB-9E92-8AB928212DB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B007CE-20C9-4F7C-AD7C-00CAE7A226E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6686550"/>
            <a:ext cx="9144000" cy="171450"/>
          </a:xfrm>
          <a:prstGeom prst="rect">
            <a:avLst/>
          </a:prstGeom>
          <a:solidFill>
            <a:srgbClr val="C80025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nl-NL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92150" y="1168400"/>
            <a:ext cx="777081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85975"/>
            <a:ext cx="7772400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endParaRPr lang="nl-NL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endParaRPr lang="nl-NL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fld id="{D7E0B50B-7CB5-4453-A18A-19B2EB6D1BC1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698750" y="358775"/>
            <a:ext cx="33813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>
    <p:dissolve/>
  </p:transition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MS PGothic" pitchFamily="34" charset="-128"/>
          <a:cs typeface="ＭＳ Ｐゴシック" pitchFamily="-106" charset="-128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  <a:ea typeface="MS PGothic" pitchFamily="34" charset="-128"/>
          <a:cs typeface="ＭＳ Ｐゴシック" pitchFamily="-106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  <a:ea typeface="MS PGothic" pitchFamily="34" charset="-128"/>
          <a:cs typeface="ＭＳ Ｐゴシック" pitchFamily="-106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  <a:ea typeface="MS PGothic" pitchFamily="34" charset="-128"/>
          <a:cs typeface="ＭＳ Ｐゴシック" pitchFamily="-106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  <a:ea typeface="MS PGothic" pitchFamily="34" charset="-128"/>
          <a:cs typeface="ＭＳ Ｐゴシック" pitchFamily="-106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-106" charset="0"/>
        </a:defRPr>
      </a:lvl9pPr>
    </p:titleStyle>
    <p:bodyStyle>
      <a:lvl1pPr marL="381000" indent="-3810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Times" pitchFamily="-106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ＭＳ Ｐゴシック" pitchFamily="-106" charset="-128"/>
        </a:defRPr>
      </a:lvl1pPr>
      <a:lvl2pPr marL="8001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219200" indent="-3048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1"/>
          </a:solidFill>
          <a:latin typeface="+mn-lt"/>
          <a:ea typeface="MS PGothic" pitchFamily="34" charset="-128"/>
        </a:defRPr>
      </a:lvl3pPr>
      <a:lvl4pPr marL="1638300" indent="-2667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sz="1400">
          <a:solidFill>
            <a:schemeClr val="tx1"/>
          </a:solidFill>
          <a:latin typeface="+mn-lt"/>
          <a:ea typeface="MS PGothic" pitchFamily="34" charset="-128"/>
        </a:defRPr>
      </a:lvl4pPr>
      <a:lvl5pPr marL="2095500" indent="-2667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1400">
          <a:solidFill>
            <a:schemeClr val="tx1"/>
          </a:solidFill>
          <a:latin typeface="+mn-lt"/>
          <a:ea typeface="MS PGothic" pitchFamily="34" charset="-128"/>
        </a:defRPr>
      </a:lvl5pPr>
      <a:lvl6pPr marL="2552700" indent="-2667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400">
          <a:solidFill>
            <a:schemeClr val="tx1"/>
          </a:solidFill>
          <a:latin typeface="+mn-lt"/>
          <a:ea typeface="ＭＳ Ｐゴシック" pitchFamily="-106" charset="-128"/>
        </a:defRPr>
      </a:lvl6pPr>
      <a:lvl7pPr marL="3009900" indent="-2667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4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67100" indent="-2667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400">
          <a:solidFill>
            <a:schemeClr val="tx1"/>
          </a:solidFill>
          <a:latin typeface="+mn-lt"/>
          <a:ea typeface="ＭＳ Ｐゴシック" pitchFamily="-106" charset="-128"/>
        </a:defRPr>
      </a:lvl8pPr>
      <a:lvl9pPr marL="3924300" indent="-2667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4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el 1"/>
          <p:cNvSpPr>
            <a:spLocks noGrp="1"/>
          </p:cNvSpPr>
          <p:nvPr>
            <p:ph type="title" idx="4294967295"/>
          </p:nvPr>
        </p:nvSpPr>
        <p:spPr>
          <a:xfrm>
            <a:off x="666750" y="1041400"/>
            <a:ext cx="7770813" cy="688975"/>
          </a:xfrm>
        </p:spPr>
        <p:txBody>
          <a:bodyPr/>
          <a:lstStyle/>
          <a:p>
            <a:pPr algn="ctr"/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/>
            </a:r>
            <a:br>
              <a:rPr lang="de-DE" smtClean="0"/>
            </a:br>
            <a:r>
              <a:rPr lang="de-DE" smtClean="0">
                <a:solidFill>
                  <a:srgbClr val="FF3300"/>
                </a:solidFill>
              </a:rPr>
              <a:t>Climate Change Adaptation and Disaster Risk Reduction </a:t>
            </a:r>
            <a:br>
              <a:rPr lang="de-DE" smtClean="0">
                <a:solidFill>
                  <a:srgbClr val="FF3300"/>
                </a:solidFill>
              </a:rPr>
            </a:b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Ethiopia</a:t>
            </a:r>
          </a:p>
        </p:txBody>
      </p:sp>
      <p:pic>
        <p:nvPicPr>
          <p:cNvPr id="78851" name="Picture 4" descr="C:\Users\Erik\Pictures\goat-herder385_40075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3575" y="2590800"/>
            <a:ext cx="55911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80,000 seedlings planted 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085975"/>
            <a:ext cx="3814763" cy="40560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800" smtClean="0"/>
              <a:t>Acacia saligna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Neem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Jatrova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Sesbania sesban 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Gravilia robusta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Guava 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Olive tree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Conifers  </a:t>
            </a:r>
          </a:p>
          <a:p>
            <a:pPr>
              <a:lnSpc>
                <a:spcPct val="90000"/>
              </a:lnSpc>
            </a:pPr>
            <a:r>
              <a:rPr lang="en-US" sz="1800" smtClean="0"/>
              <a:t>Chines mole </a:t>
            </a:r>
          </a:p>
        </p:txBody>
      </p:sp>
      <p:pic>
        <p:nvPicPr>
          <p:cNvPr id="75780" name="Picture 4" descr="ALL PICTURES 027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795963" y="1484313"/>
            <a:ext cx="2916237" cy="2187575"/>
          </a:xfrm>
          <a:noFill/>
        </p:spPr>
      </p:pic>
      <p:pic>
        <p:nvPicPr>
          <p:cNvPr id="75781" name="Picture 5" descr="ALL PICTURES 02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851525" y="4010025"/>
            <a:ext cx="2754313" cy="19605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0" y="958850"/>
            <a:ext cx="9144000" cy="1044575"/>
          </a:xfrm>
          <a:prstGeom prst="rect">
            <a:avLst/>
          </a:prstGeom>
          <a:solidFill>
            <a:srgbClr val="969696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7963" y="1003300"/>
            <a:ext cx="8936037" cy="965200"/>
            <a:chOff x="131" y="632"/>
            <a:chExt cx="4657" cy="608"/>
          </a:xfrm>
        </p:grpSpPr>
        <p:sp>
          <p:nvSpPr>
            <p:cNvPr id="58372" name="Text Box 6"/>
            <p:cNvSpPr txBox="1">
              <a:spLocks noChangeArrowheads="1"/>
            </p:cNvSpPr>
            <p:nvPr/>
          </p:nvSpPr>
          <p:spPr bwMode="auto">
            <a:xfrm>
              <a:off x="131" y="632"/>
              <a:ext cx="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buFont typeface="Arial Black" pitchFamily="34" charset="0"/>
                <a:buNone/>
              </a:pPr>
              <a:endParaRPr lang="nl-NL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266247" name="Text Box 7"/>
            <p:cNvSpPr txBox="1">
              <a:spLocks noChangeArrowheads="1"/>
            </p:cNvSpPr>
            <p:nvPr/>
          </p:nvSpPr>
          <p:spPr bwMode="auto">
            <a:xfrm>
              <a:off x="2966" y="1028"/>
              <a:ext cx="182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nl-NL" sz="1600">
                  <a:solidFill>
                    <a:srgbClr val="CC0000"/>
                  </a:solidFill>
                  <a:latin typeface="Arial" pitchFamily="34" charset="0"/>
                </a:rPr>
                <a:t>Together</a:t>
              </a:r>
              <a:r>
                <a:rPr lang="nl-NL" sz="1600">
                  <a:solidFill>
                    <a:schemeClr val="bg1"/>
                  </a:solidFill>
                  <a:latin typeface="Arial" pitchFamily="34" charset="0"/>
                </a:rPr>
                <a:t> we can </a:t>
              </a:r>
              <a:r>
                <a:rPr lang="nl-NL" sz="16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│ </a:t>
              </a:r>
              <a:r>
                <a:rPr lang="en-US" sz="16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improve our work</a:t>
              </a: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0" y="1169988"/>
            <a:ext cx="92583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990000"/>
                </a:solidFill>
                <a:latin typeface="Arial" pitchFamily="34" charset="0"/>
              </a:rPr>
              <a:t>Video:  “</a:t>
            </a:r>
            <a:r>
              <a:rPr lang="nl-BE" b="1" i="1">
                <a:solidFill>
                  <a:srgbClr val="990000"/>
                </a:solidFill>
                <a:latin typeface="Arial" pitchFamily="34" charset="0"/>
              </a:rPr>
              <a:t>Farmer-to-farmer learning in a changing climate”</a:t>
            </a:r>
            <a:r>
              <a:rPr lang="nl-BE"/>
              <a:t> </a:t>
            </a:r>
          </a:p>
          <a:p>
            <a:pPr lvl="1"/>
            <a:endParaRPr lang="nl-BE" i="1"/>
          </a:p>
          <a:p>
            <a:pPr lvl="1"/>
            <a:endParaRPr lang="nl-NL" sz="2800" b="1">
              <a:solidFill>
                <a:srgbClr val="990000"/>
              </a:solidFill>
              <a:latin typeface="Arial" pitchFamily="34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0" y="2100263"/>
            <a:ext cx="4743450" cy="603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6700" indent="-266700">
              <a:buFontTx/>
              <a:buChar char="•"/>
            </a:pPr>
            <a:r>
              <a:rPr lang="nl-BE" sz="2000">
                <a:latin typeface="Arial" pitchFamily="34" charset="0"/>
              </a:rPr>
              <a:t>Ethiopia Pledge project in Ebinat </a:t>
            </a:r>
          </a:p>
          <a:p>
            <a:pPr marL="266700" indent="-266700"/>
            <a:r>
              <a:rPr lang="nl-BE" sz="2000">
                <a:latin typeface="Arial" pitchFamily="34" charset="0"/>
              </a:rPr>
              <a:t> </a:t>
            </a:r>
          </a:p>
          <a:p>
            <a:pPr marL="266700" indent="-266700">
              <a:buFontTx/>
              <a:buChar char="•"/>
            </a:pPr>
            <a:r>
              <a:rPr lang="en-US" sz="2000">
                <a:latin typeface="Arial" pitchFamily="34" charset="0"/>
              </a:rPr>
              <a:t>Farmers’ perspective on changes in environment and climate and possible ways to address these.</a:t>
            </a:r>
          </a:p>
          <a:p>
            <a:pPr marL="266700" indent="-266700">
              <a:buFontTx/>
              <a:buChar char="•"/>
            </a:pPr>
            <a:endParaRPr lang="en-US" sz="2000">
              <a:latin typeface="Arial" pitchFamily="34" charset="0"/>
            </a:endParaRPr>
          </a:p>
          <a:p>
            <a:pPr marL="266700" indent="-266700">
              <a:buFontTx/>
              <a:buChar char="•"/>
            </a:pPr>
            <a:r>
              <a:rPr lang="en-US" sz="2000">
                <a:latin typeface="Arial" pitchFamily="34" charset="0"/>
              </a:rPr>
              <a:t>Innovative use of video by using footage of existing drought risk reduction project (Spanish RC) to inform farmers on aim and activities of NLRC supported project.</a:t>
            </a:r>
            <a:endParaRPr lang="nl-NL" sz="2000">
              <a:latin typeface="Arial" pitchFamily="34" charset="0"/>
            </a:endParaRPr>
          </a:p>
          <a:p>
            <a:pPr marL="266700" indent="-266700">
              <a:buFontTx/>
              <a:buChar char="•"/>
            </a:pPr>
            <a:endParaRPr lang="nl-NL" sz="2000"/>
          </a:p>
          <a:p>
            <a:pPr marL="266700" indent="-266700">
              <a:buFontTx/>
              <a:buChar char="•"/>
            </a:pPr>
            <a:endParaRPr lang="nl-NL"/>
          </a:p>
          <a:p>
            <a:pPr marL="266700" indent="-266700">
              <a:buFontTx/>
              <a:buChar char="•"/>
            </a:pPr>
            <a:endParaRPr lang="nl-BE" sz="2600">
              <a:latin typeface="Arial" pitchFamily="34" charset="0"/>
            </a:endParaRPr>
          </a:p>
          <a:p>
            <a:pPr marL="266700" indent="-266700">
              <a:buFontTx/>
              <a:buChar char="•"/>
            </a:pPr>
            <a:endParaRPr lang="nl-BE" sz="2800">
              <a:latin typeface="Arial" pitchFamily="34" charset="0"/>
            </a:endParaRPr>
          </a:p>
          <a:p>
            <a:pPr marL="1806575" lvl="2" indent="-457200"/>
            <a:endParaRPr lang="nl-BE" b="1">
              <a:latin typeface="Arial" pitchFamily="34" charset="0"/>
            </a:endParaRPr>
          </a:p>
          <a:p>
            <a:pPr marL="266700" indent="-266700">
              <a:buFontTx/>
              <a:buAutoNum type="arabicPeriod"/>
            </a:pPr>
            <a:endParaRPr lang="nl-BE" b="1">
              <a:latin typeface="Arial" pitchFamily="34" charset="0"/>
            </a:endParaRPr>
          </a:p>
          <a:p>
            <a:pPr marL="266700" indent="-266700"/>
            <a:endParaRPr lang="nl-BE" b="1">
              <a:latin typeface="Arial" pitchFamily="34" charset="0"/>
            </a:endParaRPr>
          </a:p>
        </p:txBody>
      </p:sp>
      <p:pic>
        <p:nvPicPr>
          <p:cNvPr id="58376" name="Picture 13" descr="C:\Users\Erik\Pictures\ethiopi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2127250"/>
            <a:ext cx="2268537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8" descr="C:\Users\Erik\Pictures\2009-03-11\3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365625"/>
            <a:ext cx="22637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6753225" y="2652713"/>
            <a:ext cx="24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3300"/>
                </a:solidFill>
              </a:rPr>
              <a:t>o</a:t>
            </a:r>
            <a:endParaRPr lang="nl-NL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15"/>
          <p:cNvSpPr txBox="1">
            <a:spLocks noChangeArrowheads="1"/>
          </p:cNvSpPr>
          <p:nvPr/>
        </p:nvSpPr>
        <p:spPr bwMode="auto">
          <a:xfrm>
            <a:off x="222250" y="2230438"/>
            <a:ext cx="86201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r>
              <a:rPr lang="en-US" sz="2200">
                <a:latin typeface="Arial" pitchFamily="34" charset="0"/>
              </a:rPr>
              <a:t>Ethiopia, one of Africa's most populous countries; </a:t>
            </a: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r>
              <a:rPr lang="en-US" sz="2200">
                <a:latin typeface="Arial" pitchFamily="34" charset="0"/>
              </a:rPr>
              <a:t>More frequent and longer drought periods – highly vulnerable and food insecure population;</a:t>
            </a: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r>
              <a:rPr lang="en-US" sz="2200">
                <a:latin typeface="Arial" pitchFamily="34" charset="0"/>
              </a:rPr>
              <a:t>Population dependent on rain-fed agriculture: 75 % subsistence farming;</a:t>
            </a: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r>
              <a:rPr lang="en-US" sz="2200">
                <a:latin typeface="Arial" pitchFamily="34" charset="0"/>
              </a:rPr>
              <a:t>Changes in rain seasons and intensity;</a:t>
            </a: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r>
              <a:rPr lang="en-US" sz="2200">
                <a:latin typeface="Arial" pitchFamily="34" charset="0"/>
              </a:rPr>
              <a:t>Need for adaptation and disaster risk management.</a:t>
            </a: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  <a:buFont typeface="Arial Black" pitchFamily="34" charset="0"/>
              <a:buChar char="•"/>
            </a:pPr>
            <a:endParaRPr lang="en-US" sz="2200">
              <a:latin typeface="Arial" pitchFamily="34" charset="0"/>
            </a:endParaRPr>
          </a:p>
          <a:p>
            <a:pPr marL="457200" indent="-457200">
              <a:spcAft>
                <a:spcPts val="600"/>
              </a:spcAft>
            </a:pPr>
            <a:endParaRPr lang="nl-NL" sz="2200">
              <a:latin typeface="Arial" pitchFamily="34" charset="0"/>
            </a:endParaRPr>
          </a:p>
        </p:txBody>
      </p:sp>
      <p:sp>
        <p:nvSpPr>
          <p:cNvPr id="79875" name="Rectangle 17"/>
          <p:cNvSpPr>
            <a:spLocks noChangeArrowheads="1"/>
          </p:cNvSpPr>
          <p:nvPr/>
        </p:nvSpPr>
        <p:spPr bwMode="auto">
          <a:xfrm>
            <a:off x="0" y="793750"/>
            <a:ext cx="9144000" cy="1044575"/>
          </a:xfrm>
          <a:prstGeom prst="rect">
            <a:avLst/>
          </a:prstGeom>
          <a:solidFill>
            <a:srgbClr val="969696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9876" name="Text Box 18"/>
          <p:cNvSpPr txBox="1">
            <a:spLocks noChangeArrowheads="1"/>
          </p:cNvSpPr>
          <p:nvPr/>
        </p:nvSpPr>
        <p:spPr bwMode="auto">
          <a:xfrm>
            <a:off x="207963" y="838200"/>
            <a:ext cx="182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 pitchFamily="34" charset="0"/>
              </a:rPr>
              <a:t>Background</a:t>
            </a:r>
            <a:endParaRPr lang="nl-NL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79877" name="Text Box 20"/>
          <p:cNvSpPr txBox="1">
            <a:spLocks noChangeArrowheads="1"/>
          </p:cNvSpPr>
          <p:nvPr/>
        </p:nvSpPr>
        <p:spPr bwMode="auto">
          <a:xfrm>
            <a:off x="3751263" y="1466850"/>
            <a:ext cx="354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1600">
                <a:solidFill>
                  <a:srgbClr val="CC0000"/>
                </a:solidFill>
                <a:latin typeface="Arial" pitchFamily="34" charset="0"/>
              </a:rPr>
              <a:t>Together</a:t>
            </a:r>
            <a:r>
              <a:rPr lang="nl-NL" sz="1600">
                <a:solidFill>
                  <a:schemeClr val="bg1"/>
                </a:solidFill>
                <a:latin typeface="Arial" pitchFamily="34" charset="0"/>
              </a:rPr>
              <a:t> we can </a:t>
            </a:r>
            <a:r>
              <a:rPr lang="nl-NL" sz="16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│ make a difference</a:t>
            </a:r>
            <a:endParaRPr lang="nl-NL" sz="1600">
              <a:solidFill>
                <a:schemeClr val="bg1"/>
              </a:solidFill>
            </a:endParaRPr>
          </a:p>
        </p:txBody>
      </p:sp>
      <p:pic>
        <p:nvPicPr>
          <p:cNvPr id="79878" name="Picture 12" descr="C:\Users\Erik\Pictures\2009-03-11\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2850" y="904875"/>
            <a:ext cx="1209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Text Box 2"/>
          <p:cNvSpPr txBox="1">
            <a:spLocks noChangeArrowheads="1"/>
          </p:cNvSpPr>
          <p:nvPr/>
        </p:nvSpPr>
        <p:spPr bwMode="auto">
          <a:xfrm>
            <a:off x="339725" y="2009775"/>
            <a:ext cx="437832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200">
              <a:latin typeface="Arial" pitchFamily="34" charset="0"/>
            </a:endParaRPr>
          </a:p>
          <a:p>
            <a:endParaRPr lang="en-US" sz="2800">
              <a:latin typeface="Arial" pitchFamily="34" charset="0"/>
            </a:endParaRPr>
          </a:p>
          <a:p>
            <a:pPr>
              <a:spcAft>
                <a:spcPts val="600"/>
              </a:spcAft>
              <a:buFont typeface="Arial Black" pitchFamily="34" charset="0"/>
              <a:buChar char="•"/>
            </a:pPr>
            <a:r>
              <a:rPr lang="en-US">
                <a:latin typeface="Arial" pitchFamily="34" charset="0"/>
              </a:rPr>
              <a:t>Two projects for climate adaptation – drought risk reduction </a:t>
            </a:r>
          </a:p>
          <a:p>
            <a:pPr>
              <a:spcAft>
                <a:spcPts val="600"/>
              </a:spcAft>
              <a:buFont typeface="Arial Black" pitchFamily="34" charset="0"/>
              <a:buChar char="•"/>
            </a:pPr>
            <a:r>
              <a:rPr lang="en-US">
                <a:latin typeface="Arial" pitchFamily="34" charset="0"/>
              </a:rPr>
              <a:t>South Gonder- Ibnat and Hararghe - Goro-Gutu</a:t>
            </a:r>
          </a:p>
          <a:p>
            <a:pPr>
              <a:buFontTx/>
              <a:buChar char="•"/>
            </a:pPr>
            <a:endParaRPr lang="nl-NL" sz="2200">
              <a:latin typeface="Arial" pitchFamily="34" charset="0"/>
            </a:endParaRPr>
          </a:p>
        </p:txBody>
      </p:sp>
      <p:grpSp>
        <p:nvGrpSpPr>
          <p:cNvPr id="80899" name="Group 4"/>
          <p:cNvGrpSpPr>
            <a:grpSpLocks/>
          </p:cNvGrpSpPr>
          <p:nvPr/>
        </p:nvGrpSpPr>
        <p:grpSpPr bwMode="auto">
          <a:xfrm>
            <a:off x="0" y="958850"/>
            <a:ext cx="9144000" cy="1044575"/>
            <a:chOff x="0" y="604"/>
            <a:chExt cx="5760" cy="658"/>
          </a:xfrm>
        </p:grpSpPr>
        <p:sp>
          <p:nvSpPr>
            <p:cNvPr id="80900" name="Rectangle 5"/>
            <p:cNvSpPr>
              <a:spLocks noChangeArrowheads="1"/>
            </p:cNvSpPr>
            <p:nvPr/>
          </p:nvSpPr>
          <p:spPr bwMode="auto">
            <a:xfrm>
              <a:off x="0" y="604"/>
              <a:ext cx="5760" cy="658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0901" name="Text Box 6"/>
            <p:cNvSpPr txBox="1">
              <a:spLocks noChangeArrowheads="1"/>
            </p:cNvSpPr>
            <p:nvPr/>
          </p:nvSpPr>
          <p:spPr bwMode="auto">
            <a:xfrm>
              <a:off x="131" y="63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buFont typeface="Arial Black" pitchFamily="34" charset="0"/>
                <a:buNone/>
              </a:pPr>
              <a:endParaRPr lang="nl-NL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80902" name="Text Box 8"/>
            <p:cNvSpPr txBox="1">
              <a:spLocks noChangeArrowheads="1"/>
            </p:cNvSpPr>
            <p:nvPr/>
          </p:nvSpPr>
          <p:spPr bwMode="auto">
            <a:xfrm>
              <a:off x="2575" y="1028"/>
              <a:ext cx="22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l-NL" sz="1600">
                  <a:solidFill>
                    <a:srgbClr val="CC0000"/>
                  </a:solidFill>
                  <a:latin typeface="Arial" pitchFamily="34" charset="0"/>
                </a:rPr>
                <a:t>Together</a:t>
              </a:r>
              <a:r>
                <a:rPr lang="nl-NL" sz="1600">
                  <a:solidFill>
                    <a:schemeClr val="bg1"/>
                  </a:solidFill>
                  <a:latin typeface="Arial" pitchFamily="34" charset="0"/>
                </a:rPr>
                <a:t> we can </a:t>
              </a:r>
              <a:r>
                <a:rPr lang="nl-NL" sz="16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│ make a difference</a:t>
              </a:r>
              <a:endParaRPr lang="nl-NL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52413" y="4051300"/>
            <a:ext cx="250825" cy="946150"/>
            <a:chOff x="170" y="1549"/>
            <a:chExt cx="158" cy="596"/>
          </a:xfrm>
        </p:grpSpPr>
        <p:sp>
          <p:nvSpPr>
            <p:cNvPr id="80904" name="Text Box 3"/>
            <p:cNvSpPr txBox="1">
              <a:spLocks noChangeArrowheads="1"/>
            </p:cNvSpPr>
            <p:nvPr/>
          </p:nvSpPr>
          <p:spPr bwMode="auto">
            <a:xfrm>
              <a:off x="212" y="1822"/>
              <a:ext cx="116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buClr>
                  <a:srgbClr val="CC0000"/>
                </a:buClr>
              </a:pPr>
              <a:endParaRPr lang="nl-NL">
                <a:latin typeface="Arial" pitchFamily="34" charset="0"/>
              </a:endParaRPr>
            </a:p>
          </p:txBody>
        </p:sp>
        <p:sp>
          <p:nvSpPr>
            <p:cNvPr id="80905" name="Text Box 9"/>
            <p:cNvSpPr txBox="1">
              <a:spLocks noChangeArrowheads="1"/>
            </p:cNvSpPr>
            <p:nvPr/>
          </p:nvSpPr>
          <p:spPr bwMode="auto">
            <a:xfrm>
              <a:off x="170" y="1549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nl-NL">
                <a:latin typeface="Arial" pitchFamily="34" charset="0"/>
              </a:endParaRPr>
            </a:p>
          </p:txBody>
        </p:sp>
      </p:grpSp>
      <p:pic>
        <p:nvPicPr>
          <p:cNvPr id="80906" name="Picture 13" descr="C:\Users\Erik\Pictures\ethiopi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4300" y="2530475"/>
            <a:ext cx="31432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12" descr="C:\Users\Erik\Pictures\2009-03-11\1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1066800"/>
            <a:ext cx="1209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6261100" y="3605213"/>
            <a:ext cx="609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3300"/>
                </a:solidFill>
                <a:latin typeface="Tahoma" pitchFamily="34" charset="0"/>
              </a:rPr>
              <a:t>Ibnat</a:t>
            </a:r>
            <a:endParaRPr lang="nl-NL" sz="1000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6756400" y="4394200"/>
            <a:ext cx="1257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3300"/>
                </a:solidFill>
                <a:latin typeface="Tahoma" pitchFamily="34" charset="0"/>
              </a:rPr>
              <a:t>Goro Gutu</a:t>
            </a:r>
            <a:endParaRPr lang="nl-NL" sz="1000" b="1">
              <a:solidFill>
                <a:srgbClr val="FF330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/>
          <a:lstStyle/>
          <a:p>
            <a:r>
              <a:rPr lang="en-US" sz="2000" smtClean="0">
                <a:solidFill>
                  <a:srgbClr val="CC0000"/>
                </a:solidFill>
              </a:rPr>
              <a:t>Scenery of Ebinat Woreda (district)/ </a:t>
            </a:r>
            <a:br>
              <a:rPr lang="en-US" sz="2000" smtClean="0">
                <a:solidFill>
                  <a:srgbClr val="CC0000"/>
                </a:solidFill>
              </a:rPr>
            </a:br>
            <a:r>
              <a:rPr lang="en-US" sz="2000" smtClean="0">
                <a:solidFill>
                  <a:srgbClr val="CC0000"/>
                </a:solidFill>
              </a:rPr>
              <a:t>Wage-Wargaja Kebele</a:t>
            </a:r>
            <a:r>
              <a:rPr lang="en-US" sz="1400" b="1" smtClean="0"/>
              <a:t> </a:t>
            </a:r>
            <a:r>
              <a:rPr lang="en-US" sz="2000" smtClean="0">
                <a:solidFill>
                  <a:srgbClr val="CC0000"/>
                </a:solidFill>
              </a:rPr>
              <a:t>(area)</a:t>
            </a:r>
          </a:p>
        </p:txBody>
      </p:sp>
      <p:sp>
        <p:nvSpPr>
          <p:cNvPr id="67587" name="Text Placeholder 4"/>
          <p:cNvSpPr>
            <a:spLocks noGrp="1"/>
          </p:cNvSpPr>
          <p:nvPr>
            <p:ph type="body" sz="half" idx="1"/>
          </p:nvPr>
        </p:nvSpPr>
        <p:spPr>
          <a:xfrm>
            <a:off x="685800" y="2085975"/>
            <a:ext cx="3814763" cy="4056063"/>
          </a:xfrm>
        </p:spPr>
        <p:txBody>
          <a:bodyPr lIns="91440" tIns="45720" rIns="91440" bIns="45720"/>
          <a:lstStyle/>
          <a:p>
            <a:pPr marL="0" indent="0"/>
            <a:r>
              <a:rPr lang="en-US" sz="1600" smtClean="0"/>
              <a:t>The area is the most food insecure       in the woreda </a:t>
            </a:r>
          </a:p>
          <a:p>
            <a:pPr marL="0" indent="0"/>
            <a:r>
              <a:rPr lang="en-US" sz="1600" smtClean="0"/>
              <a:t> It has 16 villages </a:t>
            </a:r>
          </a:p>
          <a:p>
            <a:pPr marL="0" indent="0"/>
            <a:r>
              <a:rPr lang="en-US" sz="1600" smtClean="0"/>
              <a:t> 96 % the population engaged in mixing farming </a:t>
            </a:r>
          </a:p>
          <a:p>
            <a:pPr marL="0" indent="0"/>
            <a:r>
              <a:rPr lang="en-US" sz="1600" smtClean="0"/>
              <a:t> Total population 7380 households</a:t>
            </a:r>
          </a:p>
          <a:p>
            <a:pPr marL="0" indent="0"/>
            <a:r>
              <a:rPr lang="en-US" sz="1600" smtClean="0"/>
              <a:t> The social services are very weak. It has only one clinic, one elementary school and  one farmer training  center </a:t>
            </a:r>
          </a:p>
        </p:txBody>
      </p:sp>
      <p:pic>
        <p:nvPicPr>
          <p:cNvPr id="67588" name="Content Placeholder 3" descr="P9170061.JPG"/>
          <p:cNvPicPr>
            <a:picLocks noGrp="1" noChangeAspect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49775" y="2241550"/>
            <a:ext cx="3908425" cy="322897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smtClean="0">
                <a:solidFill>
                  <a:srgbClr val="CC0000"/>
                </a:solidFill>
              </a:rPr>
              <a:t>Scenery of Gorogutu</a:t>
            </a:r>
            <a:r>
              <a:rPr lang="en-US" smtClean="0"/>
              <a:t>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085975"/>
            <a:ext cx="3814763" cy="4056063"/>
          </a:xfrm>
        </p:spPr>
        <p:txBody>
          <a:bodyPr/>
          <a:lstStyle/>
          <a:p>
            <a:r>
              <a:rPr lang="en-US" sz="1800" smtClean="0"/>
              <a:t>This area also the most food insecure area</a:t>
            </a:r>
          </a:p>
          <a:p>
            <a:r>
              <a:rPr lang="en-US" sz="1800" smtClean="0"/>
              <a:t>The project is implemented in two kebele  </a:t>
            </a:r>
          </a:p>
          <a:p>
            <a:endParaRPr lang="en-US" sz="1800" smtClean="0"/>
          </a:p>
        </p:txBody>
      </p:sp>
      <p:pic>
        <p:nvPicPr>
          <p:cNvPr id="69636" name="Picture 4" descr="P8180019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1628775"/>
            <a:ext cx="4244975" cy="446405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92150" y="1006475"/>
            <a:ext cx="7770813" cy="650875"/>
          </a:xfrm>
        </p:spPr>
        <p:txBody>
          <a:bodyPr/>
          <a:lstStyle/>
          <a:p>
            <a:r>
              <a:rPr lang="en-US" smtClean="0"/>
              <a:t>Vulnerability and Capacity Assessment in Ebinat </a:t>
            </a:r>
          </a:p>
        </p:txBody>
      </p:sp>
      <p:pic>
        <p:nvPicPr>
          <p:cNvPr id="71683" name="Picture 3" descr="DSC0528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300163" y="1712913"/>
            <a:ext cx="2514600" cy="1885950"/>
          </a:xfrm>
        </p:spPr>
      </p:pic>
      <p:pic>
        <p:nvPicPr>
          <p:cNvPr id="71684" name="Picture 4" descr="DSC0527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852988" y="1744663"/>
            <a:ext cx="2544762" cy="1908175"/>
          </a:xfrm>
        </p:spPr>
      </p:pic>
      <p:pic>
        <p:nvPicPr>
          <p:cNvPr id="71685" name="Picture 5" descr="DSC0535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640263" y="4176713"/>
            <a:ext cx="2752725" cy="1960562"/>
          </a:xfrm>
        </p:spPr>
      </p:pic>
      <p:pic>
        <p:nvPicPr>
          <p:cNvPr id="71686" name="Picture 6" descr="DSC053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972800" y="-8229600"/>
            <a:ext cx="2916237" cy="2185987"/>
          </a:xfrm>
          <a:prstGeom prst="rect">
            <a:avLst/>
          </a:prstGeom>
          <a:noFill/>
        </p:spPr>
      </p:pic>
      <p:pic>
        <p:nvPicPr>
          <p:cNvPr id="71687" name="Picture 7" descr="DSC0534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331913" y="3789363"/>
            <a:ext cx="2185987" cy="291465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2000" smtClean="0"/>
              <a:t>A 38.3 km hill side terracing constructed</a:t>
            </a:r>
          </a:p>
        </p:txBody>
      </p:sp>
      <p:pic>
        <p:nvPicPr>
          <p:cNvPr id="72707" name="Picture 3" descr="P818002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2213" y="4225925"/>
            <a:ext cx="2470150" cy="1825625"/>
          </a:xfrm>
        </p:spPr>
      </p:pic>
      <p:pic>
        <p:nvPicPr>
          <p:cNvPr id="72708" name="Picture 4" descr="ALL PICTURES 102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684338" y="1820863"/>
            <a:ext cx="2562225" cy="1922462"/>
          </a:xfrm>
        </p:spPr>
      </p:pic>
      <p:pic>
        <p:nvPicPr>
          <p:cNvPr id="72709" name="Picture 5" descr="ALL PICTURES 10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965700" y="1852613"/>
            <a:ext cx="2522538" cy="1892300"/>
          </a:xfrm>
        </p:spPr>
      </p:pic>
      <p:pic>
        <p:nvPicPr>
          <p:cNvPr id="72710" name="Picture 6" descr="P917005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00" y="-5715000"/>
            <a:ext cx="2916237" cy="2185987"/>
          </a:xfrm>
          <a:prstGeom prst="rect">
            <a:avLst/>
          </a:prstGeom>
          <a:noFill/>
        </p:spPr>
      </p:pic>
      <p:pic>
        <p:nvPicPr>
          <p:cNvPr id="72711" name="Picture 7" descr="P917005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4813" y="4117975"/>
            <a:ext cx="2573337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en-US" smtClean="0"/>
              <a:t>Achievement cont’d 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085975"/>
            <a:ext cx="3814763" cy="4056063"/>
          </a:xfrm>
        </p:spPr>
        <p:txBody>
          <a:bodyPr/>
          <a:lstStyle/>
          <a:p>
            <a:endParaRPr lang="en-US" sz="1800" smtClean="0"/>
          </a:p>
          <a:p>
            <a:endParaRPr lang="en-US" sz="1800" smtClean="0"/>
          </a:p>
          <a:p>
            <a:r>
              <a:rPr lang="en-US" sz="2400" smtClean="0"/>
              <a:t>144 check dams</a:t>
            </a:r>
          </a:p>
          <a:p>
            <a:endParaRPr lang="en-US" sz="2400" smtClean="0"/>
          </a:p>
          <a:p>
            <a:r>
              <a:rPr lang="en-US" sz="2400" smtClean="0"/>
              <a:t>5145 micro basins</a:t>
            </a:r>
          </a:p>
          <a:p>
            <a:endParaRPr lang="en-US" sz="2400" smtClean="0"/>
          </a:p>
          <a:p>
            <a:r>
              <a:rPr lang="en-US" sz="2400" smtClean="0"/>
              <a:t>2931 eyebrow basins</a:t>
            </a:r>
          </a:p>
          <a:p>
            <a:pPr>
              <a:buFont typeface="Times" pitchFamily="-106" charset="0"/>
              <a:buNone/>
            </a:pPr>
            <a:r>
              <a:rPr lang="en-US" sz="2400" smtClean="0"/>
              <a:t>   </a:t>
            </a:r>
          </a:p>
          <a:p>
            <a:endParaRPr lang="en-US" sz="2400" smtClean="0"/>
          </a:p>
          <a:p>
            <a:endParaRPr lang="en-US" sz="1800" smtClean="0"/>
          </a:p>
        </p:txBody>
      </p:sp>
      <p:pic>
        <p:nvPicPr>
          <p:cNvPr id="73732" name="Picture 4" descr="P8180029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30825" y="1219200"/>
            <a:ext cx="1993900" cy="2520950"/>
          </a:xfrm>
          <a:noFill/>
          <a:ln/>
        </p:spPr>
      </p:pic>
      <p:pic>
        <p:nvPicPr>
          <p:cNvPr id="73733" name="Picture 5" descr="P8180030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384800" y="3981450"/>
            <a:ext cx="1874838" cy="2370138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2000" smtClean="0"/>
              <a:t>Training provided on fuel saving stove construction for 25 women</a:t>
            </a:r>
          </a:p>
        </p:txBody>
      </p:sp>
      <p:pic>
        <p:nvPicPr>
          <p:cNvPr id="74755" name="Picture 3" descr="P917008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17688" y="2085975"/>
            <a:ext cx="1549400" cy="1958975"/>
          </a:xfrm>
        </p:spPr>
      </p:pic>
      <p:pic>
        <p:nvPicPr>
          <p:cNvPr id="74756" name="Picture 4" descr="P917008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75325" y="2085975"/>
            <a:ext cx="1549400" cy="1958975"/>
          </a:xfrm>
        </p:spPr>
      </p:pic>
      <p:pic>
        <p:nvPicPr>
          <p:cNvPr id="74757" name="Picture 5" descr="P917009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214438" y="4181475"/>
            <a:ext cx="2754312" cy="1960563"/>
          </a:xfrm>
        </p:spPr>
      </p:pic>
      <p:pic>
        <p:nvPicPr>
          <p:cNvPr id="74758" name="Picture 6" descr="P917009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775325" y="4181475"/>
            <a:ext cx="1550988" cy="19605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Kpresentatie">
  <a:themeElements>
    <a:clrScheme name="NRKpresentatie 3">
      <a:dk1>
        <a:srgbClr val="000000"/>
      </a:dk1>
      <a:lt1>
        <a:srgbClr val="FFFFFF"/>
      </a:lt1>
      <a:dk2>
        <a:srgbClr val="000000"/>
      </a:dk2>
      <a:lt2>
        <a:srgbClr val="393939"/>
      </a:lt2>
      <a:accent1>
        <a:srgbClr val="CBCBCB"/>
      </a:accent1>
      <a:accent2>
        <a:srgbClr val="868686"/>
      </a:accent2>
      <a:accent3>
        <a:srgbClr val="FFFFFF"/>
      </a:accent3>
      <a:accent4>
        <a:srgbClr val="000000"/>
      </a:accent4>
      <a:accent5>
        <a:srgbClr val="E2E2E2"/>
      </a:accent5>
      <a:accent6>
        <a:srgbClr val="797979"/>
      </a:accent6>
      <a:hlink>
        <a:srgbClr val="4D4D4D"/>
      </a:hlink>
      <a:folHlink>
        <a:srgbClr val="EAEAEA"/>
      </a:folHlink>
    </a:clrScheme>
    <a:fontScheme name="NRKpresentati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6" charset="0"/>
          </a:defRPr>
        </a:defPPr>
      </a:lstStyle>
    </a:lnDef>
  </a:objectDefaults>
  <a:extraClrSchemeLst>
    <a:extraClrScheme>
      <a:clrScheme name="NRKpresentatie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RKpresentatie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RKpresentati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NRKpresentatie</Template>
  <TotalTime>7017</TotalTime>
  <Words>280</Words>
  <Application>Microsoft Office PowerPoint</Application>
  <PresentationFormat>Diavoorstelling 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20" baseType="lpstr">
      <vt:lpstr>Times</vt:lpstr>
      <vt:lpstr>MS PGothic</vt:lpstr>
      <vt:lpstr>Arial</vt:lpstr>
      <vt:lpstr>Arial Black</vt:lpstr>
      <vt:lpstr>Tahoma</vt:lpstr>
      <vt:lpstr>Lucida Sans</vt:lpstr>
      <vt:lpstr>Calibri</vt:lpstr>
      <vt:lpstr>Trebuchet MS</vt:lpstr>
      <vt:lpstr>NRKpresentatie</vt:lpstr>
      <vt:lpstr>  Climate Change Adaptation and Disaster Risk Reduction   Ethiopia</vt:lpstr>
      <vt:lpstr>Dia 2</vt:lpstr>
      <vt:lpstr>Dia 3</vt:lpstr>
      <vt:lpstr>Scenery of Ebinat Woreda (district)/  Wage-Wargaja Kebele (area)</vt:lpstr>
      <vt:lpstr>Scenery of Gorogutu </vt:lpstr>
      <vt:lpstr>Vulnerability and Capacity Assessment in Ebinat </vt:lpstr>
      <vt:lpstr>A 38.3 km hill side terracing constructed</vt:lpstr>
      <vt:lpstr>Achievement cont’d </vt:lpstr>
      <vt:lpstr>Training provided on fuel saving stove construction for 25 women</vt:lpstr>
      <vt:lpstr>80,000 seedlings planted </vt:lpstr>
      <vt:lpstr>Dia 11</vt:lpstr>
    </vt:vector>
  </TitlesOfParts>
  <Company>Het Nederlandse Rode Kruis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Persoonlijke inzet</dc:title>
  <dc:creator>principal</dc:creator>
  <cp:lastModifiedBy>brunoh</cp:lastModifiedBy>
  <cp:revision>190</cp:revision>
  <dcterms:created xsi:type="dcterms:W3CDTF">2008-11-12T14:23:26Z</dcterms:created>
  <dcterms:modified xsi:type="dcterms:W3CDTF">2010-11-07T22:10:07Z</dcterms:modified>
</cp:coreProperties>
</file>