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69" r:id="rId3"/>
    <p:sldId id="270" r:id="rId4"/>
    <p:sldId id="257" r:id="rId5"/>
    <p:sldId id="261" r:id="rId6"/>
    <p:sldId id="258" r:id="rId7"/>
    <p:sldId id="259" r:id="rId8"/>
    <p:sldId id="260" r:id="rId9"/>
    <p:sldId id="266" r:id="rId10"/>
    <p:sldId id="271" r:id="rId11"/>
    <p:sldId id="267" r:id="rId12"/>
    <p:sldId id="268" r:id="rId13"/>
    <p:sldId id="265" r:id="rId14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2" autoAdjust="0"/>
  </p:normalViewPr>
  <p:slideViewPr>
    <p:cSldViewPr snapToGrid="0">
      <p:cViewPr varScale="1">
        <p:scale>
          <a:sx n="110" d="100"/>
          <a:sy n="110" d="100"/>
        </p:scale>
        <p:origin x="-558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67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B57EFF-5BBC-4BBF-9611-83BD8EDBAFEC}" type="doc">
      <dgm:prSet loTypeId="urn:microsoft.com/office/officeart/2005/8/layout/cycle3" loCatId="cycle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0436A40-B092-4647-859E-79A226995057}">
      <dgm:prSet/>
      <dgm:spPr/>
      <dgm:t>
        <a:bodyPr/>
        <a:lstStyle/>
        <a:p>
          <a:r>
            <a:rPr lang="es-ES"/>
            <a:t>¿ Lo ponemos en práctica?</a:t>
          </a:r>
          <a:endParaRPr lang="en-US"/>
        </a:p>
      </dgm:t>
    </dgm:pt>
    <dgm:pt modelId="{B308F135-8F26-44CD-AEE9-742A2A3F0FEF}" type="parTrans" cxnId="{05702D08-5C0C-48E6-A1FA-AF66CF71A37D}">
      <dgm:prSet/>
      <dgm:spPr/>
      <dgm:t>
        <a:bodyPr/>
        <a:lstStyle/>
        <a:p>
          <a:endParaRPr lang="en-US"/>
        </a:p>
      </dgm:t>
    </dgm:pt>
    <dgm:pt modelId="{8AE14149-392F-4EB5-B728-D014B9833561}" type="sibTrans" cxnId="{05702D08-5C0C-48E6-A1FA-AF66CF71A37D}">
      <dgm:prSet/>
      <dgm:spPr/>
      <dgm:t>
        <a:bodyPr/>
        <a:lstStyle/>
        <a:p>
          <a:endParaRPr lang="en-US"/>
        </a:p>
      </dgm:t>
    </dgm:pt>
    <dgm:pt modelId="{3D6A75D5-DD10-43F3-900A-E033F287290D}">
      <dgm:prSet/>
      <dgm:spPr/>
      <dgm:t>
        <a:bodyPr/>
        <a:lstStyle/>
        <a:p>
          <a:r>
            <a:rPr lang="es-ES"/>
            <a:t>ES VUESTRO TURNO!</a:t>
          </a:r>
          <a:endParaRPr lang="en-US"/>
        </a:p>
      </dgm:t>
    </dgm:pt>
    <dgm:pt modelId="{A29912C3-178A-4616-BE59-5A3184B9279F}" type="parTrans" cxnId="{5D80AEBD-4F1C-4BDB-BB29-D24F47E0E2BA}">
      <dgm:prSet/>
      <dgm:spPr/>
      <dgm:t>
        <a:bodyPr/>
        <a:lstStyle/>
        <a:p>
          <a:endParaRPr lang="en-US"/>
        </a:p>
      </dgm:t>
    </dgm:pt>
    <dgm:pt modelId="{D4D823BF-CDFB-4235-898C-DB25184D5202}" type="sibTrans" cxnId="{5D80AEBD-4F1C-4BDB-BB29-D24F47E0E2BA}">
      <dgm:prSet/>
      <dgm:spPr/>
      <dgm:t>
        <a:bodyPr/>
        <a:lstStyle/>
        <a:p>
          <a:endParaRPr lang="en-US"/>
        </a:p>
      </dgm:t>
    </dgm:pt>
    <dgm:pt modelId="{CE63312D-864B-40AF-B517-CC4574DD4C48}" type="pres">
      <dgm:prSet presAssocID="{80B57EFF-5BBC-4BBF-9611-83BD8EDBAFE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4E7EF33-0B98-4C18-8D53-426A7FDD90E5}" type="pres">
      <dgm:prSet presAssocID="{80B57EFF-5BBC-4BBF-9611-83BD8EDBAFEC}" presName="node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86153F-059B-4080-9388-0113A8E79BD4}" type="pres">
      <dgm:prSet presAssocID="{80B57EFF-5BBC-4BBF-9611-83BD8EDBAFEC}" presName="sibTrans" presStyleLbl="bgShp" presStyleIdx="0" presStyleCnt="1"/>
      <dgm:spPr/>
      <dgm:t>
        <a:bodyPr/>
        <a:lstStyle/>
        <a:p>
          <a:endParaRPr lang="es-ES"/>
        </a:p>
      </dgm:t>
    </dgm:pt>
    <dgm:pt modelId="{5D0759A1-977C-41D7-A6D5-DAC5FAFFA99A}" type="pres">
      <dgm:prSet presAssocID="{80B57EFF-5BBC-4BBF-9611-83BD8EDBAFEC}" presName="node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3FF55BF-C285-4A64-98E4-52F28EFC8C10}" type="pres">
      <dgm:prSet presAssocID="{80B57EFF-5BBC-4BBF-9611-83BD8EDBAFEC}" presName="sp1" presStyleCnt="0"/>
      <dgm:spPr/>
    </dgm:pt>
    <dgm:pt modelId="{AF585E8D-8FC6-4517-8854-36E361AC0134}" type="pres">
      <dgm:prSet presAssocID="{80B57EFF-5BBC-4BBF-9611-83BD8EDBAFEC}" presName="sp2" presStyleCnt="0"/>
      <dgm:spPr/>
    </dgm:pt>
  </dgm:ptLst>
  <dgm:cxnLst>
    <dgm:cxn modelId="{5D80AEBD-4F1C-4BDB-BB29-D24F47E0E2BA}" srcId="{80B57EFF-5BBC-4BBF-9611-83BD8EDBAFEC}" destId="{3D6A75D5-DD10-43F3-900A-E033F287290D}" srcOrd="1" destOrd="0" parTransId="{A29912C3-178A-4616-BE59-5A3184B9279F}" sibTransId="{D4D823BF-CDFB-4235-898C-DB25184D5202}"/>
    <dgm:cxn modelId="{BCC167C7-A80D-4A1A-8016-1DACB640CE48}" type="presOf" srcId="{3D6A75D5-DD10-43F3-900A-E033F287290D}" destId="{5D0759A1-977C-41D7-A6D5-DAC5FAFFA99A}" srcOrd="0" destOrd="0" presId="urn:microsoft.com/office/officeart/2005/8/layout/cycle3"/>
    <dgm:cxn modelId="{998A719E-F890-488D-9806-2E3FE13E84F1}" type="presOf" srcId="{00436A40-B092-4647-859E-79A226995057}" destId="{44E7EF33-0B98-4C18-8D53-426A7FDD90E5}" srcOrd="0" destOrd="0" presId="urn:microsoft.com/office/officeart/2005/8/layout/cycle3"/>
    <dgm:cxn modelId="{E90CD67D-22AB-40EE-9D6B-7917FD647001}" type="presOf" srcId="{8AE14149-392F-4EB5-B728-D014B9833561}" destId="{D186153F-059B-4080-9388-0113A8E79BD4}" srcOrd="0" destOrd="0" presId="urn:microsoft.com/office/officeart/2005/8/layout/cycle3"/>
    <dgm:cxn modelId="{0B6BC448-AD0B-497B-9C78-E529814505E2}" type="presOf" srcId="{80B57EFF-5BBC-4BBF-9611-83BD8EDBAFEC}" destId="{CE63312D-864B-40AF-B517-CC4574DD4C48}" srcOrd="0" destOrd="0" presId="urn:microsoft.com/office/officeart/2005/8/layout/cycle3"/>
    <dgm:cxn modelId="{05702D08-5C0C-48E6-A1FA-AF66CF71A37D}" srcId="{80B57EFF-5BBC-4BBF-9611-83BD8EDBAFEC}" destId="{00436A40-B092-4647-859E-79A226995057}" srcOrd="0" destOrd="0" parTransId="{B308F135-8F26-44CD-AEE9-742A2A3F0FEF}" sibTransId="{8AE14149-392F-4EB5-B728-D014B9833561}"/>
    <dgm:cxn modelId="{C896D1BD-D0CC-4C1B-89FD-C9C40A2CDB6E}" type="presParOf" srcId="{CE63312D-864B-40AF-B517-CC4574DD4C48}" destId="{44E7EF33-0B98-4C18-8D53-426A7FDD90E5}" srcOrd="0" destOrd="0" presId="urn:microsoft.com/office/officeart/2005/8/layout/cycle3"/>
    <dgm:cxn modelId="{4C0F067D-DE83-48DC-8FD1-E352149D2140}" type="presParOf" srcId="{CE63312D-864B-40AF-B517-CC4574DD4C48}" destId="{D186153F-059B-4080-9388-0113A8E79BD4}" srcOrd="1" destOrd="0" presId="urn:microsoft.com/office/officeart/2005/8/layout/cycle3"/>
    <dgm:cxn modelId="{306C42A1-2B2F-4632-8416-B9EA353B58DA}" type="presParOf" srcId="{CE63312D-864B-40AF-B517-CC4574DD4C48}" destId="{5D0759A1-977C-41D7-A6D5-DAC5FAFFA99A}" srcOrd="2" destOrd="0" presId="urn:microsoft.com/office/officeart/2005/8/layout/cycle3"/>
    <dgm:cxn modelId="{A1CCF5E3-A45D-47C8-9688-A8D21379E754}" type="presParOf" srcId="{CE63312D-864B-40AF-B517-CC4574DD4C48}" destId="{43FF55BF-C285-4A64-98E4-52F28EFC8C10}" srcOrd="3" destOrd="0" presId="urn:microsoft.com/office/officeart/2005/8/layout/cycle3"/>
    <dgm:cxn modelId="{E15D5A71-B594-47B7-A833-238104FA6552}" type="presParOf" srcId="{CE63312D-864B-40AF-B517-CC4574DD4C48}" destId="{AF585E8D-8FC6-4517-8854-36E361AC0134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86153F-059B-4080-9388-0113A8E79BD4}">
      <dsp:nvSpPr>
        <dsp:cNvPr id="0" name=""/>
        <dsp:cNvSpPr/>
      </dsp:nvSpPr>
      <dsp:spPr>
        <a:xfrm>
          <a:off x="-134337" y="-219394"/>
          <a:ext cx="5384166" cy="5384166"/>
        </a:xfrm>
        <a:prstGeom prst="circularArrow">
          <a:avLst>
            <a:gd name="adj1" fmla="val 5310"/>
            <a:gd name="adj2" fmla="val 343918"/>
            <a:gd name="adj3" fmla="val 12695751"/>
            <a:gd name="adj4" fmla="val 18075192"/>
            <a:gd name="adj5" fmla="val 6195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4E7EF33-0B98-4C18-8D53-426A7FDD90E5}">
      <dsp:nvSpPr>
        <dsp:cNvPr id="0" name=""/>
        <dsp:cNvSpPr/>
      </dsp:nvSpPr>
      <dsp:spPr>
        <a:xfrm>
          <a:off x="776531" y="0"/>
          <a:ext cx="3562428" cy="178121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200" kern="1200"/>
            <a:t>¿ Lo ponemos en práctica?</a:t>
          </a:r>
          <a:endParaRPr lang="en-US" sz="4200" kern="1200"/>
        </a:p>
      </dsp:txBody>
      <dsp:txXfrm>
        <a:off x="863483" y="86952"/>
        <a:ext cx="3388524" cy="1607310"/>
      </dsp:txXfrm>
    </dsp:sp>
    <dsp:sp modelId="{5D0759A1-977C-41D7-A6D5-DAC5FAFFA99A}">
      <dsp:nvSpPr>
        <dsp:cNvPr id="0" name=""/>
        <dsp:cNvSpPr/>
      </dsp:nvSpPr>
      <dsp:spPr>
        <a:xfrm>
          <a:off x="776531" y="3166603"/>
          <a:ext cx="3562428" cy="1781214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200" kern="1200"/>
            <a:t>ES VUESTRO TURNO!</a:t>
          </a:r>
          <a:endParaRPr lang="en-US" sz="4200" kern="1200"/>
        </a:p>
      </dsp:txBody>
      <dsp:txXfrm>
        <a:off x="863483" y="3253555"/>
        <a:ext cx="3388524" cy="1607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4E086-AB0D-406B-A2FB-4FF86B837427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9D2B8-A1CB-43B3-932C-4AD3353BAB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9121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43CA50-48A1-4B9A-92E2-0BAF85215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DE9AC6E-25B6-4D8C-9759-500DD3378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BD651F6-4671-497A-B2E3-B6DE509E8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F31A5BA-ADB8-4ED6-80A8-ED03FB59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C515BEB-41B8-4218-99FC-1F30A6DED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7018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FF394DB-1C3F-4081-A00C-06B6D8585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F392541-8182-4ECD-A23B-7545C9FC5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F3C839F-578F-460C-9426-D48494D1B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F88284D-4D8A-4345-ABC0-DD14744E8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B9927D2-10B4-4E4F-9A98-46BE05515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831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69DB063-8C0F-4CA7-B89C-D86AE10C0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BA7FE117-2093-48B3-A507-E71DF7AE3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5B5973E-55E7-4054-B275-A109394B6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2FFA173-6E16-4C9A-818C-94525C58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DC58E3F-6937-49DB-9F47-A23718C7A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343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25D8314-F65D-4139-B658-5DA032CE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49ED637-0C46-4E7D-B12C-D4D37A7F7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2EB2F918-60CC-4F41-B7FC-05E134123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D6E3ED08-6A85-44A5-8B4F-3517BD0D5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27B170E-5566-4B31-822E-94D979336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294DF158-A7F2-4FA4-8072-EA7CCE1C7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08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328C80E-7F32-4470-9D46-9E739CA68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B4AB5A58-DD49-43A3-BEA5-1D74869E7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2B79B35-D5DB-43C0-B801-4626CDFCD7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5656856B-B57D-4E3D-AE5B-27C7FC69D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AA912166-DC37-4675-992D-A3C2B11B6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19F5E045-1302-4DD7-9CB4-B161B363D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E7517DA6-449C-49CB-BFE3-260B523DB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13519520-BBD5-4A20-90AE-83BB54211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1216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0B7C82B-B7CF-4AED-8FF6-55FCE6BE9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72E5E507-9E89-4263-BA38-9FAD2D379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97E02182-3A3E-4EA6-871F-7AD1000F0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2D27AEDD-7920-4FC5-B77D-058BFE1C9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0206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1E593144-E155-41C7-A305-105781477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70345E65-CDB3-49C4-A4EB-39A886111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413D94BC-FA24-404D-B786-142C67280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076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8D8102B-DF4C-4988-B63F-CCC5BBE53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C5A89D2-556C-4AEF-B5D4-FD68C20D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552C057-40A7-4C4B-856D-2BF6B05CF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607E4A7-3BD5-4FAD-8015-04627298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88895BC-0927-4373-8A40-FB83C57D4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3800C48-4DA0-4F51-A325-7286DD895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963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D5AD048-D15A-4F42-90FD-275452A9C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742CEC4F-1080-4522-BA26-0E65E0A5FA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17C1EA7-D722-49DC-931B-3634F4800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9FEB191-9189-4155-BB6E-818F8D400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8BA64B4-CAAB-4144-9081-C9070C833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44314407-989B-41C2-8441-597237E29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6927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F336E33-0408-4CCC-8834-6823CD48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0574958F-E637-4ACD-B8A8-A45122F560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451333D-07D6-4D13-BD97-99F009EEC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C9C01C8-6A98-4AF8-B19D-998AF9E73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AC9CF6D-7CA9-4B82-8472-347E7BB81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3298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DCA3476C-234C-4411-A385-622FA39F31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32A02505-C8D2-4ECB-8580-AA913287D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BBBF1F9-EC63-4A94-B778-0A275B474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3460B44-9169-4BB0-A810-42EA0E390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14BA633-B9D0-44CC-9268-100F25529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4819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D1B5B6FF-734B-4C1D-A7CB-054E09523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0C38FBE7-592E-4BB4-B6A7-7DFDF0200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8BE97A6-9650-4562-BD4B-54669FA883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CB41A-0AE8-41FE-B92B-FF7882D7D1F0}" type="datetimeFigureOut">
              <a:rPr lang="es-ES" smtClean="0"/>
              <a:t>29/03/2022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93B18B9-58A4-4921-83B1-8B247A541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D657F44-7687-428C-8F4E-590B9A157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4E45-6387-4F52-9115-A50442133C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887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A09978A-528E-4968-804B-D6EC96D721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r>
              <a:rPr lang="es-ES" b="1" dirty="0">
                <a:latin typeface="+mn-lt"/>
              </a:rPr>
              <a:t>RISOTERAPIA como fomento del aprendizaje de las </a:t>
            </a:r>
            <a:r>
              <a:rPr lang="es-ES" b="1" dirty="0" err="1">
                <a:latin typeface="+mn-lt"/>
              </a:rPr>
              <a:t>TICs</a:t>
            </a:r>
            <a:endParaRPr lang="es-ES" b="1" dirty="0">
              <a:latin typeface="+mn-lt"/>
            </a:endParaRPr>
          </a:p>
        </p:txBody>
      </p:sp>
      <p:sp>
        <p:nvSpPr>
          <p:cNvPr id="7" name="Subtítulo 6">
            <a:extLst>
              <a:ext uri="{FF2B5EF4-FFF2-40B4-BE49-F238E27FC236}">
                <a16:creationId xmlns="" xmlns:a16="http://schemas.microsoft.com/office/drawing/2014/main" id="{2AEEB750-A96F-427F-9D82-1F5BD18459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endParaRPr lang="es-ES" sz="20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1DB7C82F-AB7E-4F0C-B829-FA1B9C4151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0C5B95D2-204B-44D2-BBD6-3908CAD834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9" r="28350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025" y="289548"/>
            <a:ext cx="1712287" cy="75863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421" y="289548"/>
            <a:ext cx="1662959" cy="7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4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Aharoni"/>
                <a:cs typeface="Aharoni"/>
              </a:rPr>
              <a:t>Justificación teórica.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s-ES" dirty="0"/>
              <a:t>Necesidad de adaptación al nuevo mundo digital. Brecha digital. </a:t>
            </a:r>
          </a:p>
          <a:p>
            <a:r>
              <a:rPr lang="es-ES" dirty="0"/>
              <a:t>Falta de habilidades y/o competencias digitales.</a:t>
            </a:r>
          </a:p>
          <a:p>
            <a:r>
              <a:rPr lang="es-ES" dirty="0"/>
              <a:t>Baja autoestima y confianza de las personas participantes.</a:t>
            </a:r>
          </a:p>
          <a:p>
            <a:r>
              <a:rPr lang="es-ES" dirty="0"/>
              <a:t>Contexto social complejo.</a:t>
            </a:r>
          </a:p>
          <a:p>
            <a:r>
              <a:rPr lang="es-ES" dirty="0"/>
              <a:t>Bajo nivel académico.</a:t>
            </a:r>
          </a:p>
          <a:p>
            <a:r>
              <a:rPr lang="es-ES" dirty="0"/>
              <a:t>Falta de interés.</a:t>
            </a:r>
          </a:p>
          <a:p>
            <a:r>
              <a:rPr lang="es-ES" dirty="0"/>
              <a:t>Escasa motivación.</a:t>
            </a:r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840" y="393065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0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Aharoni"/>
              </a:rPr>
              <a:t>Objetivos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s-ES" dirty="0"/>
              <a:t>Adquirir confianza en sí mismos/as para el aprendizaje de las TIC.</a:t>
            </a:r>
          </a:p>
          <a:p>
            <a:r>
              <a:rPr lang="es-ES" dirty="0"/>
              <a:t>Erradicar barreras cognitivas que impidan la adquisición de competencias.</a:t>
            </a:r>
          </a:p>
          <a:p>
            <a:r>
              <a:rPr lang="es-ES" dirty="0"/>
              <a:t>Mejorar la autoestima.</a:t>
            </a:r>
          </a:p>
          <a:p>
            <a:r>
              <a:rPr lang="es-ES" dirty="0"/>
              <a:t>Conocer el nivel del grupo con el que vamos a trabajar así como sus intereses orientados al aprendizaje de las TIC. ( Evaluación inicial)</a:t>
            </a:r>
          </a:p>
          <a:p>
            <a:r>
              <a:rPr lang="es-ES" dirty="0"/>
              <a:t>Incrementar la cooperación del grupo.</a:t>
            </a:r>
          </a:p>
          <a:p>
            <a:r>
              <a:rPr lang="es-ES" dirty="0"/>
              <a:t>Dar a conocer nuestro proyecto y los recursos que ofrecemos.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138" y="393065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92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DBAB3451-BD54-4ACA-8579-4E618812A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1" r="-2" b="2740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81" name="Picture 78">
            <a:extLst>
              <a:ext uri="{FF2B5EF4-FFF2-40B4-BE49-F238E27FC236}">
                <a16:creationId xmlns="" xmlns:a16="http://schemas.microsoft.com/office/drawing/2014/main" id="{54DDEBDD-D8BD-41A6-8A0D-B00E3768B0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97FE71E-B7AE-44D7-AF15-91FD47483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¿ QUÉ ES?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3FE3892-7749-4CCF-9086-C3686AB00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2" y="2272143"/>
            <a:ext cx="5495543" cy="3788830"/>
          </a:xfrm>
        </p:spPr>
        <p:txBody>
          <a:bodyPr anchor="ctr">
            <a:normAutofit/>
          </a:bodyPr>
          <a:lstStyle/>
          <a:p>
            <a:r>
              <a:rPr lang="es-ES" sz="4400" b="1" dirty="0">
                <a:solidFill>
                  <a:srgbClr val="000000"/>
                </a:solidFill>
              </a:rPr>
              <a:t>Es la técnica terapéutica destinada a mejorar el estado físico y psicológico a través de la risa.</a:t>
            </a:r>
          </a:p>
          <a:p>
            <a:endParaRPr lang="es-ES" sz="2000" dirty="0">
              <a:solidFill>
                <a:srgbClr val="000000"/>
              </a:solidFill>
            </a:endParaRPr>
          </a:p>
        </p:txBody>
      </p:sp>
      <p:pic>
        <p:nvPicPr>
          <p:cNvPr id="6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79" y="6017488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516CDA2E-C874-431D-83B6-F004C51E56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1" r="9091"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="" xmlns:a16="http://schemas.microsoft.com/office/drawing/2014/main" id="{E862BE82-D00D-42C1-BF16-93AA37870C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="" xmlns:a16="http://schemas.microsoft.com/office/drawing/2014/main" id="{F6D92C2D-1D3D-4974-918C-06579FB354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C931C92-F3EF-4C26-9AAB-0D5005E95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42" y="632990"/>
            <a:ext cx="4062643" cy="1043409"/>
          </a:xfrm>
        </p:spPr>
        <p:txBody>
          <a:bodyPr>
            <a:normAutofit/>
          </a:bodyPr>
          <a:lstStyle/>
          <a:p>
            <a:r>
              <a:rPr lang="es-ES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Metodología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37685E4D-BF53-4785-8E47-CA4AC05FA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242" y="1774372"/>
            <a:ext cx="4062642" cy="2754086"/>
          </a:xfrm>
        </p:spPr>
        <p:txBody>
          <a:bodyPr anchor="t">
            <a:normAutofit/>
          </a:bodyPr>
          <a:lstStyle/>
          <a:p>
            <a:r>
              <a:rPr lang="es-ES" sz="1800" dirty="0"/>
              <a:t>Utilización de juegos y ejercicios físicos para trabajar diferentes aspectos:</a:t>
            </a:r>
          </a:p>
          <a:p>
            <a:pPr marL="0" indent="0">
              <a:buNone/>
            </a:pPr>
            <a:r>
              <a:rPr lang="es-ES" sz="1800" dirty="0"/>
              <a:t>  </a:t>
            </a:r>
            <a:r>
              <a:rPr lang="es-ES" sz="1800" b="1" dirty="0"/>
              <a:t>- Creatividad.</a:t>
            </a:r>
          </a:p>
          <a:p>
            <a:pPr marL="0" indent="0">
              <a:buNone/>
            </a:pPr>
            <a:r>
              <a:rPr lang="es-ES" sz="1800" b="1" dirty="0"/>
              <a:t>  -Expresión corporal y oral</a:t>
            </a:r>
          </a:p>
          <a:p>
            <a:pPr marL="0" indent="0">
              <a:buNone/>
            </a:pPr>
            <a:r>
              <a:rPr lang="es-ES" sz="1800" b="1" dirty="0"/>
              <a:t>  -Autoestima </a:t>
            </a:r>
          </a:p>
          <a:p>
            <a:pPr marL="0" indent="0">
              <a:buNone/>
            </a:pPr>
            <a:r>
              <a:rPr lang="es-ES" sz="1800" b="1" dirty="0"/>
              <a:t> -</a:t>
            </a:r>
            <a:r>
              <a:rPr lang="es-ES" sz="1800" b="1" dirty="0" err="1"/>
              <a:t>Deshinibición</a:t>
            </a:r>
            <a:r>
              <a:rPr lang="es-ES" sz="1800" b="1" dirty="0"/>
              <a:t> </a:t>
            </a:r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7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17" y="5838270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38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9A067BA-CD6B-4A19-B724-24EC0802F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Beneficios para la salud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79ED271-5559-4A50-9A3B-7C9074E4D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r>
              <a:rPr lang="es-ES" sz="1800"/>
              <a:t>Refuerza el sistema inmunológico.</a:t>
            </a:r>
          </a:p>
          <a:p>
            <a:r>
              <a:rPr lang="es-ES" sz="1800"/>
              <a:t>Baja la hipertensión.</a:t>
            </a:r>
          </a:p>
          <a:p>
            <a:r>
              <a:rPr lang="es-ES" sz="1800"/>
              <a:t>Ejercita el sistema muscoloesquelético.</a:t>
            </a:r>
          </a:p>
          <a:p>
            <a:r>
              <a:rPr lang="es-ES" sz="1800"/>
              <a:t>Mejora la capacidad respiratoria.</a:t>
            </a:r>
          </a:p>
          <a:p>
            <a:r>
              <a:rPr lang="es-ES" sz="1800"/>
              <a:t>Elimina el insomnio.</a:t>
            </a:r>
          </a:p>
          <a:p>
            <a:r>
              <a:rPr lang="es-ES" sz="1800"/>
              <a:t>Fortalece el corazón.</a:t>
            </a:r>
          </a:p>
          <a:p>
            <a:r>
              <a:rPr lang="es-ES" sz="1800"/>
              <a:t>Efecto analgésico. Favorece la creación de endorfinas.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26991AF-6B17-4D79-9C7F-D6F57EB478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48" b="2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pic>
        <p:nvPicPr>
          <p:cNvPr id="6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380" y="5818958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2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6">
            <a:extLst>
              <a:ext uri="{FF2B5EF4-FFF2-40B4-BE49-F238E27FC236}">
                <a16:creationId xmlns="" xmlns:a16="http://schemas.microsoft.com/office/drawing/2014/main" id="{4038CB10-1F5C-4D54-9DF7-12586DE5B0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495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B25A702-FF0D-479C-8159-54EE752D4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s-ES" b="1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Beneficios sociales</a:t>
            </a:r>
            <a:r>
              <a:rPr lang="es-ES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B8A2E11-9A0C-437D-AE8F-F30ACEA3B3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236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22" name="Rectangle 18">
            <a:extLst>
              <a:ext uri="{FF2B5EF4-FFF2-40B4-BE49-F238E27FC236}">
                <a16:creationId xmlns="" xmlns:a16="http://schemas.microsoft.com/office/drawing/2014/main" id="{73ED6512-6858-4552-B699-9A97FE9A4E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E7C8EE6-F694-40C5-BD90-880320B52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  <a:solidFill>
            <a:schemeClr val="accent5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s-ES" sz="2000" dirty="0"/>
              <a:t>Favorece un clima de trabajo relajado.</a:t>
            </a:r>
          </a:p>
          <a:p>
            <a:r>
              <a:rPr lang="es-ES" sz="2000" dirty="0"/>
              <a:t>Mejora las relaciones interpersonales.</a:t>
            </a:r>
          </a:p>
          <a:p>
            <a:r>
              <a:rPr lang="es-ES" sz="2000" dirty="0"/>
              <a:t>Favorece la cohesión grupal.</a:t>
            </a:r>
          </a:p>
          <a:p>
            <a:r>
              <a:rPr lang="es-ES" sz="2000" dirty="0"/>
              <a:t>Mejora la comunicación entre los trabajadores.</a:t>
            </a:r>
          </a:p>
          <a:p>
            <a:r>
              <a:rPr lang="es-ES" sz="2000" dirty="0"/>
              <a:t>Crea un ambiente de confianza.</a:t>
            </a:r>
          </a:p>
          <a:p>
            <a:r>
              <a:rPr lang="es-ES" sz="2000" dirty="0"/>
              <a:t>Mejora la resolución de conflictos.</a:t>
            </a:r>
          </a:p>
          <a:p>
            <a:endParaRPr lang="es-ES" sz="2000" dirty="0">
              <a:solidFill>
                <a:srgbClr val="FFFFFF"/>
              </a:solidFill>
            </a:endParaRPr>
          </a:p>
        </p:txBody>
      </p:sp>
      <p:pic>
        <p:nvPicPr>
          <p:cNvPr id="7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981" y="5777633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698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9981DC5-D9B2-421A-83D8-5409B9715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rgbClr val="000000"/>
                </a:solidFill>
              </a:rPr>
              <a:t>Además promueve una actitud mental positiva mejorando nuestra: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B7F23CC-18E5-4EC2-A347-9061AE392F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" r="1825" b="2"/>
          <a:stretch/>
        </p:blipFill>
        <p:spPr>
          <a:xfrm>
            <a:off x="20" y="907231"/>
            <a:ext cx="4838021" cy="5063738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1C28B79-EBC1-4FD3-91A3-E96E91D81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s-ES" sz="2000" dirty="0">
              <a:solidFill>
                <a:srgbClr val="000000"/>
              </a:solidFill>
            </a:endParaRPr>
          </a:p>
          <a:p>
            <a:pPr algn="just">
              <a:buFontTx/>
              <a:buChar char="-"/>
            </a:pPr>
            <a:r>
              <a:rPr lang="es-ES" sz="3600" dirty="0">
                <a:solidFill>
                  <a:srgbClr val="000000"/>
                </a:solidFill>
              </a:rPr>
              <a:t>Productividad</a:t>
            </a:r>
          </a:p>
          <a:p>
            <a:pPr algn="just">
              <a:buFontTx/>
              <a:buChar char="-"/>
            </a:pPr>
            <a:r>
              <a:rPr lang="es-ES" sz="3600" dirty="0">
                <a:solidFill>
                  <a:srgbClr val="000000"/>
                </a:solidFill>
              </a:rPr>
              <a:t>Eficacia</a:t>
            </a:r>
          </a:p>
          <a:p>
            <a:pPr algn="just">
              <a:buFontTx/>
              <a:buChar char="-"/>
            </a:pPr>
            <a:r>
              <a:rPr lang="es-ES" sz="3600" dirty="0">
                <a:solidFill>
                  <a:srgbClr val="000000"/>
                </a:solidFill>
              </a:rPr>
              <a:t>Comunicación</a:t>
            </a:r>
          </a:p>
          <a:p>
            <a:pPr algn="just">
              <a:buFontTx/>
              <a:buChar char="-"/>
            </a:pPr>
            <a:r>
              <a:rPr lang="es-ES" sz="3600" dirty="0">
                <a:solidFill>
                  <a:srgbClr val="000000"/>
                </a:solidFill>
              </a:rPr>
              <a:t>Cooperación</a:t>
            </a:r>
          </a:p>
          <a:p>
            <a:pPr algn="just">
              <a:buFontTx/>
              <a:buChar char="-"/>
            </a:pPr>
            <a:r>
              <a:rPr lang="es-ES" sz="3600" dirty="0">
                <a:solidFill>
                  <a:srgbClr val="000000"/>
                </a:solidFill>
              </a:rPr>
              <a:t>Creatividad</a:t>
            </a:r>
          </a:p>
          <a:p>
            <a:pPr>
              <a:buFontTx/>
              <a:buChar char="-"/>
            </a:pPr>
            <a:endParaRPr lang="es-ES" sz="2000" dirty="0">
              <a:solidFill>
                <a:srgbClr val="000000"/>
              </a:solidFill>
            </a:endParaRPr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010" y="6099366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967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UN REFERENTE MUNDIAL…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/>
              <a:t>Doctor </a:t>
            </a:r>
            <a:r>
              <a:rPr lang="es-ES" dirty="0" err="1"/>
              <a:t>Doherty</a:t>
            </a:r>
            <a:r>
              <a:rPr lang="es-ES" dirty="0"/>
              <a:t> Hunter “ </a:t>
            </a:r>
            <a:r>
              <a:rPr lang="es-ES" dirty="0" err="1"/>
              <a:t>Patch</a:t>
            </a:r>
            <a:r>
              <a:rPr lang="es-ES" dirty="0"/>
              <a:t> Adams”. Su vida fue llevada al cine como un ejemplo de convicción y vocación del servicio médico.</a:t>
            </a:r>
          </a:p>
          <a:p>
            <a:r>
              <a:rPr lang="es-ES" dirty="0"/>
              <a:t>“ Todos moriremos, nuestro trabajo consiste en aumentar la salud, ¿ sabes lo que esto significa? mejorar la calidad de vida no solo retrasar la muerte”.</a:t>
            </a:r>
          </a:p>
          <a:p>
            <a:r>
              <a:rPr lang="es-ES" dirty="0"/>
              <a:t>“Un mismo acontecimiento puede ser percibido como feliz o triste, dependiendo de la actitud positiva o negativa de la persona que lo vive por lo que la consecución de la felicidad es una decisión interna del ser humano.”</a:t>
            </a:r>
          </a:p>
        </p:txBody>
      </p:sp>
      <p:pic>
        <p:nvPicPr>
          <p:cNvPr id="1026" name="Picture 2" descr="C:\Users\Silvia\Desktop\patch-adam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353312"/>
            <a:ext cx="5495544" cy="449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217" y="5959040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19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63869" y="1090247"/>
            <a:ext cx="9952893" cy="36488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4400" dirty="0"/>
          </a:p>
          <a:p>
            <a:pPr marL="0" indent="0">
              <a:buNone/>
            </a:pPr>
            <a:endParaRPr lang="es-ES" sz="4400" dirty="0"/>
          </a:p>
          <a:p>
            <a:pPr marL="0" indent="0">
              <a:buNone/>
            </a:pPr>
            <a:r>
              <a:rPr lang="es-ES" sz="4400" dirty="0"/>
              <a:t>                 silvia.pena@cruzroja.es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18" y="5618652"/>
            <a:ext cx="1755980" cy="1116622"/>
          </a:xfrm>
          <a:prstGeom prst="rect">
            <a:avLst/>
          </a:prstGeom>
        </p:spPr>
      </p:pic>
      <p:pic>
        <p:nvPicPr>
          <p:cNvPr id="4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17" y="5838270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47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ilvia\Desktop\risoterapia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1908146"/>
            <a:ext cx="4901185" cy="465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ilvia\Desktop\foto risoterapia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816" y="1942494"/>
            <a:ext cx="5297424" cy="4586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088136" y="566928"/>
            <a:ext cx="9162288" cy="9418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Septiembre 2021. Taller de </a:t>
            </a:r>
            <a:r>
              <a:rPr lang="es-ES" sz="2800" dirty="0" err="1">
                <a:solidFill>
                  <a:schemeClr val="tx1"/>
                </a:solidFill>
              </a:rPr>
              <a:t>Risoterapia</a:t>
            </a:r>
            <a:r>
              <a:rPr lang="es-ES" sz="2800" dirty="0">
                <a:solidFill>
                  <a:schemeClr val="tx1"/>
                </a:solidFill>
              </a:rPr>
              <a:t> dirigido a mujeres en situación de vulnerabilidad. </a:t>
            </a:r>
          </a:p>
        </p:txBody>
      </p:sp>
      <p:pic>
        <p:nvPicPr>
          <p:cNvPr id="6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920" y="5770182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55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ilvia\Desktop\risoterapia11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664" y="1631036"/>
            <a:ext cx="8019288" cy="456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1143000" y="274320"/>
            <a:ext cx="9198864" cy="11612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Taller de </a:t>
            </a:r>
            <a:r>
              <a:rPr lang="es-ES" sz="2800" dirty="0" err="1">
                <a:solidFill>
                  <a:schemeClr val="tx1"/>
                </a:solidFill>
              </a:rPr>
              <a:t>Risoterapia</a:t>
            </a:r>
            <a:r>
              <a:rPr lang="es-ES" sz="2800" dirty="0">
                <a:solidFill>
                  <a:schemeClr val="tx1"/>
                </a:solidFill>
              </a:rPr>
              <a:t> dirigido a personas con VIH</a:t>
            </a:r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624" y="5967666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9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="" xmlns:a16="http://schemas.microsoft.com/office/drawing/2014/main" id="{0499AD7B-99D4-4755-8966-F7BA042690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5446920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>
            <a:extLst>
              <a:ext uri="{FF2B5EF4-FFF2-40B4-BE49-F238E27FC236}">
                <a16:creationId xmlns="" xmlns:a16="http://schemas.microsoft.com/office/drawing/2014/main" id="{1A06F89A-489D-4383-94C5-42F7FF2E9A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889CCAA-617F-47D5-BA75-FD14F7DC3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23236"/>
            <a:ext cx="3659777" cy="2820908"/>
          </a:xfrm>
        </p:spPr>
        <p:txBody>
          <a:bodyPr>
            <a:normAutofit/>
          </a:bodyPr>
          <a:lstStyle/>
          <a:p>
            <a:r>
              <a:rPr lang="es-ES" sz="4000" dirty="0">
                <a:solidFill>
                  <a:srgbClr val="FFFFFF"/>
                </a:solidFill>
              </a:rPr>
              <a:t>Muy interesante ¿verdad?</a:t>
            </a:r>
          </a:p>
        </p:txBody>
      </p:sp>
      <p:graphicFrame>
        <p:nvGraphicFramePr>
          <p:cNvPr id="53" name="Marcador de contenido 2">
            <a:extLst>
              <a:ext uri="{FF2B5EF4-FFF2-40B4-BE49-F238E27FC236}">
                <a16:creationId xmlns="" xmlns:a16="http://schemas.microsoft.com/office/drawing/2014/main" id="{BE91E5CA-16B0-48F6-9CE6-6ECE9A7CCE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412193"/>
              </p:ext>
            </p:extLst>
          </p:nvPr>
        </p:nvGraphicFramePr>
        <p:xfrm>
          <a:off x="6091238" y="955653"/>
          <a:ext cx="5115491" cy="494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agen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297" y="5762119"/>
            <a:ext cx="1569976" cy="918758"/>
          </a:xfrm>
          <a:prstGeom prst="rect">
            <a:avLst/>
          </a:prstGeom>
        </p:spPr>
      </p:pic>
      <p:pic>
        <p:nvPicPr>
          <p:cNvPr id="7" name="Imagen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531" y="5922244"/>
            <a:ext cx="1712287" cy="75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229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403</Words>
  <Application>Microsoft Office PowerPoint</Application>
  <PresentationFormat>Personalizado</PresentationFormat>
  <Paragraphs>58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RISOTERAPIA como fomento del aprendizaje de las TICs</vt:lpstr>
      <vt:lpstr>Justificación teórica. </vt:lpstr>
      <vt:lpstr>Objetivos</vt:lpstr>
      <vt:lpstr>¿ QUÉ ES?</vt:lpstr>
      <vt:lpstr>Metodología</vt:lpstr>
      <vt:lpstr>Beneficios para la salud</vt:lpstr>
      <vt:lpstr>Beneficios sociales </vt:lpstr>
      <vt:lpstr>Además promueve una actitud mental positiva mejorando nuestra:</vt:lpstr>
      <vt:lpstr>UN REFERENTE MUNDIAL…</vt:lpstr>
      <vt:lpstr>Presentación de PowerPoint</vt:lpstr>
      <vt:lpstr>Presentación de PowerPoint</vt:lpstr>
      <vt:lpstr>Presentación de PowerPoint</vt:lpstr>
      <vt:lpstr>Muy interesante ¿verdad?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RISOTERAPIA EN SU EMPRESA</dc:title>
  <dc:creator>Silvia</dc:creator>
  <cp:lastModifiedBy>14000-IS Silvia Peña Navarro</cp:lastModifiedBy>
  <cp:revision>24</cp:revision>
  <cp:lastPrinted>2021-09-02T07:25:35Z</cp:lastPrinted>
  <dcterms:created xsi:type="dcterms:W3CDTF">2019-02-12T11:58:22Z</dcterms:created>
  <dcterms:modified xsi:type="dcterms:W3CDTF">2022-03-29T09:46:51Z</dcterms:modified>
</cp:coreProperties>
</file>